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925" autoAdjust="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-1746" y="108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B97CBED-D578-4CDC-BFF1-B1AC52B9BE05}" type="datetimeFigureOut">
              <a:rPr lang="en-CA" smtClean="0"/>
              <a:t>25/03/2013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6E1A8DA-80AF-40F3-BF80-9E3874B6A7D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95575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04800" y="4415790"/>
            <a:ext cx="6477000" cy="4423410"/>
          </a:xfrm>
        </p:spPr>
        <p:txBody>
          <a:bodyPr/>
          <a:lstStyle/>
          <a:p>
            <a:pPr defTabSz="931774">
              <a:spcBef>
                <a:spcPct val="20000"/>
              </a:spcBef>
              <a:defRPr/>
            </a:pPr>
            <a:r>
              <a:rPr lang="en-US" dirty="0" smtClean="0">
                <a:solidFill>
                  <a:prstClr val="black"/>
                </a:solidFill>
              </a:rPr>
              <a:t>Describe common trend of teachers’ minds going to the targeted students when thinking about reading instruction – connect engagement</a:t>
            </a:r>
          </a:p>
          <a:p>
            <a:pPr defTabSz="931774">
              <a:spcBef>
                <a:spcPct val="20000"/>
              </a:spcBef>
              <a:defRPr/>
            </a:pPr>
            <a:r>
              <a:rPr lang="en-US" dirty="0" smtClean="0">
                <a:solidFill>
                  <a:prstClr val="black"/>
                </a:solidFill>
              </a:rPr>
              <a:t>Dr. </a:t>
            </a:r>
            <a:r>
              <a:rPr lang="en-US" dirty="0" err="1" smtClean="0">
                <a:solidFill>
                  <a:prstClr val="black"/>
                </a:solidFill>
              </a:rPr>
              <a:t>Ehren’s</a:t>
            </a:r>
            <a:r>
              <a:rPr lang="en-US" dirty="0" smtClean="0">
                <a:solidFill>
                  <a:prstClr val="black"/>
                </a:solidFill>
              </a:rPr>
              <a:t> quote – If they had better instruction, maybe they wouldn’t need intervention.</a:t>
            </a:r>
          </a:p>
          <a:p>
            <a:pPr defTabSz="931774">
              <a:spcBef>
                <a:spcPct val="20000"/>
              </a:spcBef>
              <a:defRPr/>
            </a:pPr>
            <a:r>
              <a:rPr lang="en-US" dirty="0" smtClean="0">
                <a:solidFill>
                  <a:prstClr val="black"/>
                </a:solidFill>
              </a:rPr>
              <a:t>Discuss why our focus in on Universal instruction. SS-LST is working on Targeted instruction.</a:t>
            </a:r>
          </a:p>
          <a:p>
            <a:pPr defTabSz="931774">
              <a:spcBef>
                <a:spcPct val="20000"/>
              </a:spcBef>
              <a:defRPr/>
            </a:pPr>
            <a:r>
              <a:rPr lang="en-US" dirty="0" err="1" smtClean="0">
                <a:solidFill>
                  <a:prstClr val="black"/>
                </a:solidFill>
              </a:rPr>
              <a:t>Schmoker’s</a:t>
            </a:r>
            <a:r>
              <a:rPr lang="en-US" dirty="0" smtClean="0">
                <a:solidFill>
                  <a:prstClr val="black"/>
                </a:solidFill>
              </a:rPr>
              <a:t> quote – What is time spent doing? What is authentic reading? </a:t>
            </a:r>
          </a:p>
          <a:p>
            <a:pPr defTabSz="931774">
              <a:spcBef>
                <a:spcPct val="20000"/>
              </a:spcBef>
              <a:defRPr/>
            </a:pPr>
            <a:endParaRPr lang="en-US" dirty="0" smtClean="0">
              <a:solidFill>
                <a:prstClr val="black"/>
              </a:solidFill>
            </a:endParaRPr>
          </a:p>
          <a:p>
            <a:pPr defTabSz="931774">
              <a:spcBef>
                <a:spcPct val="20000"/>
              </a:spcBef>
              <a:defRPr/>
            </a:pPr>
            <a:r>
              <a:rPr lang="en-US" dirty="0" smtClean="0">
                <a:solidFill>
                  <a:prstClr val="black"/>
                </a:solidFill>
              </a:rPr>
              <a:t>Whole </a:t>
            </a:r>
            <a:r>
              <a:rPr lang="en-US" dirty="0">
                <a:solidFill>
                  <a:prstClr val="black"/>
                </a:solidFill>
              </a:rPr>
              <a:t>Group- tie the continuum of supports to </a:t>
            </a:r>
            <a:r>
              <a:rPr lang="en-US" dirty="0" smtClean="0">
                <a:solidFill>
                  <a:prstClr val="black"/>
                </a:solidFill>
              </a:rPr>
              <a:t>universal strategies</a:t>
            </a:r>
            <a:endParaRPr lang="en-US" dirty="0">
              <a:solidFill>
                <a:prstClr val="black"/>
              </a:solidFill>
            </a:endParaRPr>
          </a:p>
          <a:p>
            <a:pPr defTabSz="931774">
              <a:spcBef>
                <a:spcPct val="20000"/>
              </a:spcBef>
              <a:defRPr/>
            </a:pPr>
            <a:r>
              <a:rPr lang="en-US" dirty="0" smtClean="0">
                <a:solidFill>
                  <a:prstClr val="black"/>
                </a:solidFill>
              </a:rPr>
              <a:t>(Hand out reading continuum)</a:t>
            </a:r>
            <a:endParaRPr lang="en-US" dirty="0">
              <a:solidFill>
                <a:prstClr val="black"/>
              </a:solidFill>
            </a:endParaRPr>
          </a:p>
          <a:p>
            <a:pPr marL="174708" indent="-174708" defTabSz="931774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prstClr val="black"/>
                </a:solidFill>
              </a:rPr>
              <a:t>Discuss Universal Supports and Strategies (on document)</a:t>
            </a:r>
          </a:p>
          <a:p>
            <a:pPr marL="349415" indent="-349415" defTabSz="931774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noProof="0" dirty="0" smtClean="0">
                <a:solidFill>
                  <a:prstClr val="black"/>
                </a:solidFill>
              </a:rPr>
              <a:t>Our focus this afternoon will be on the explicit teaching strategies to build skills (focus on universal)</a:t>
            </a:r>
          </a:p>
          <a:p>
            <a:pPr marL="349415" indent="-349415" defTabSz="931774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prstClr val="black"/>
                </a:solidFill>
              </a:rPr>
              <a:t>We </a:t>
            </a:r>
            <a:r>
              <a:rPr lang="en-US" dirty="0">
                <a:solidFill>
                  <a:prstClr val="black"/>
                </a:solidFill>
              </a:rPr>
              <a:t>are going to work through a guiding document pulled </a:t>
            </a:r>
            <a:r>
              <a:rPr lang="en-US" dirty="0" smtClean="0">
                <a:solidFill>
                  <a:prstClr val="black"/>
                </a:solidFill>
              </a:rPr>
              <a:t>from </a:t>
            </a:r>
            <a:r>
              <a:rPr lang="en-US" dirty="0">
                <a:solidFill>
                  <a:prstClr val="black"/>
                </a:solidFill>
              </a:rPr>
              <a:t>Dawn </a:t>
            </a:r>
            <a:r>
              <a:rPr lang="en-US" dirty="0" err="1">
                <a:solidFill>
                  <a:prstClr val="black"/>
                </a:solidFill>
              </a:rPr>
              <a:t>Riethaug’s</a:t>
            </a:r>
            <a:r>
              <a:rPr lang="en-US" dirty="0">
                <a:solidFill>
                  <a:prstClr val="black"/>
                </a:solidFill>
              </a:rPr>
              <a:t> work around the 3 tiers (RTI- Response to Intervention).  This guide is a guide! It’s purpose is to walk you through our next task as well as to use as a reflection piece when your LST considers what </a:t>
            </a:r>
            <a:r>
              <a:rPr lang="en-US" dirty="0" smtClean="0">
                <a:solidFill>
                  <a:prstClr val="black"/>
                </a:solidFill>
              </a:rPr>
              <a:t>universal reading instruction looks like.</a:t>
            </a:r>
            <a:endParaRPr lang="en-US" dirty="0">
              <a:solidFill>
                <a:prstClr val="black"/>
              </a:solidFill>
            </a:endParaRPr>
          </a:p>
          <a:p>
            <a:pPr marL="349415" indent="-349415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As we work through it consider our work around </a:t>
            </a:r>
            <a:r>
              <a:rPr lang="en-US" dirty="0">
                <a:solidFill>
                  <a:prstClr val="black"/>
                </a:solidFill>
              </a:rPr>
              <a:t>the Instructional Collaboration </a:t>
            </a:r>
            <a:r>
              <a:rPr lang="en-US" dirty="0" smtClean="0">
                <a:solidFill>
                  <a:prstClr val="black"/>
                </a:solidFill>
              </a:rPr>
              <a:t>Continuum and your role as the LS LST and what role you might play in supporting your school staff </a:t>
            </a:r>
          </a:p>
          <a:p>
            <a:pPr marL="349415" indent="-349415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Overall explanation of task; booklet- info/ guided questions in groups- Task to use that info to work through file</a:t>
            </a:r>
            <a:endParaRPr lang="en-US" dirty="0">
              <a:solidFill>
                <a:prstClr val="black"/>
              </a:solidFill>
            </a:endParaRPr>
          </a:p>
          <a:p>
            <a:pPr marL="349415" indent="-349415" defTabSz="931774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prstClr val="black"/>
                </a:solidFill>
              </a:rPr>
              <a:t>Break them into levels- elementary in Boardroom/ middle-high school in Caribbean A/B</a:t>
            </a:r>
            <a:endParaRPr lang="en-CA" dirty="0">
              <a:solidFill>
                <a:prstClr val="black"/>
              </a:solidFill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1A8DA-80AF-40F3-BF80-9E3874B6A7D3}" type="slidenum">
              <a:rPr lang="en-CA" smtClean="0"/>
              <a:t>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64677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1A8DA-80AF-40F3-BF80-9E3874B6A7D3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0415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8077200" cy="1905000"/>
          </a:xfrm>
        </p:spPr>
        <p:txBody>
          <a:bodyPr>
            <a:normAutofit/>
          </a:bodyPr>
          <a:lstStyle/>
          <a:p>
            <a:r>
              <a:rPr lang="en-US" dirty="0" smtClean="0"/>
              <a:t>Using the Continuum of Supports to Support All Students</a:t>
            </a:r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91" t="9150" r="13094" b="4554"/>
          <a:stretch/>
        </p:blipFill>
        <p:spPr bwMode="auto">
          <a:xfrm>
            <a:off x="3200400" y="2819399"/>
            <a:ext cx="2895600" cy="348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732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the Continuum of Supports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1. Screening Students</a:t>
            </a:r>
          </a:p>
          <a:p>
            <a:r>
              <a:rPr lang="en-US" dirty="0" smtClean="0"/>
              <a:t>2. Selecting Research-based Strategies</a:t>
            </a:r>
          </a:p>
          <a:p>
            <a:r>
              <a:rPr lang="en-US" dirty="0" smtClean="0"/>
              <a:t>3. Implementing with Fidelity</a:t>
            </a:r>
          </a:p>
          <a:p>
            <a:r>
              <a:rPr lang="en-US" dirty="0" smtClean="0"/>
              <a:t>4. Monitoring Progress and Making Decisions</a:t>
            </a:r>
          </a:p>
          <a:p>
            <a:r>
              <a:rPr lang="en-US" dirty="0" smtClean="0"/>
              <a:t>5. Using a Multi-Disciplinary Team of Professionals</a:t>
            </a:r>
          </a:p>
          <a:p>
            <a:r>
              <a:rPr lang="en-US" dirty="0" smtClean="0"/>
              <a:t>6. Collaborating and Continuing Staff Development</a:t>
            </a:r>
          </a:p>
          <a:p>
            <a:r>
              <a:rPr lang="en-US" dirty="0" smtClean="0"/>
              <a:t>7. Involving Parents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98254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 a table group, skim through the “Using the Continuum of Supports” document, choose 3 “steps” of interest to you. Read those sections and discuss the questions at the bottom of the sections.</a:t>
            </a:r>
          </a:p>
          <a:p>
            <a:r>
              <a:rPr lang="en-US" dirty="0" smtClean="0"/>
              <a:t>Your table group will be given a case study at specific division level.</a:t>
            </a:r>
          </a:p>
          <a:p>
            <a:pPr lvl="1"/>
            <a:r>
              <a:rPr lang="en-US" dirty="0" smtClean="0"/>
              <a:t>Look through the case study information.</a:t>
            </a:r>
          </a:p>
          <a:p>
            <a:pPr lvl="1"/>
            <a:r>
              <a:rPr lang="en-US" dirty="0" smtClean="0"/>
              <a:t>Choose an outcome from subject/grade within that division.</a:t>
            </a:r>
          </a:p>
          <a:p>
            <a:pPr lvl="1"/>
            <a:r>
              <a:rPr lang="en-US" dirty="0" smtClean="0"/>
              <a:t>Using the case study information, information from Dawn </a:t>
            </a:r>
            <a:r>
              <a:rPr lang="en-US" dirty="0" err="1" smtClean="0"/>
              <a:t>Reithaug’s</a:t>
            </a:r>
            <a:r>
              <a:rPr lang="en-US" dirty="0" smtClean="0"/>
              <a:t> Seven Steps to using the Continuum of Supports and the strategies on the Reading Framework – create a universal instruction plan for the case study.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669816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492</TotalTime>
  <Words>400</Words>
  <Application>Microsoft Office PowerPoint</Application>
  <PresentationFormat>On-screen Show (4:3)</PresentationFormat>
  <Paragraphs>30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Civic</vt:lpstr>
      <vt:lpstr>Using the Continuum of Supports to Support All Students</vt:lpstr>
      <vt:lpstr>Using the Continuum of Supports</vt:lpstr>
      <vt:lpstr>Activity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Supporting Students with Reading Disorders Using the Continuum of supports</dc:title>
  <dc:creator>Dawn Normoyle</dc:creator>
  <cp:lastModifiedBy>Technology Services</cp:lastModifiedBy>
  <cp:revision>17</cp:revision>
  <cp:lastPrinted>2013-03-20T18:59:54Z</cp:lastPrinted>
  <dcterms:created xsi:type="dcterms:W3CDTF">2006-08-16T00:00:00Z</dcterms:created>
  <dcterms:modified xsi:type="dcterms:W3CDTF">2013-03-26T05:43:48Z</dcterms:modified>
</cp:coreProperties>
</file>